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iYsWoXco7bKgo1KgE+Tqp4Kcy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788886" y="951052"/>
            <a:ext cx="665932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Final Project</a:t>
            </a:r>
            <a:endParaRPr sz="6000" b="0" i="0" u="none" strike="noStrike" cap="none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88886" y="1966715"/>
            <a:ext cx="57384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UAV Imagery based Wetland Land Cover Classification</a:t>
            </a:r>
            <a:endParaRPr/>
          </a:p>
        </p:txBody>
      </p:sp>
      <p:cxnSp>
        <p:nvCxnSpPr>
          <p:cNvPr id="91" name="Google Shape;91;p1"/>
          <p:cNvCxnSpPr/>
          <p:nvPr/>
        </p:nvCxnSpPr>
        <p:spPr>
          <a:xfrm>
            <a:off x="882826" y="1949131"/>
            <a:ext cx="5014391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490" y="1139506"/>
            <a:ext cx="4891173" cy="405733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/>
          <p:nvPr/>
        </p:nvSpPr>
        <p:spPr>
          <a:xfrm>
            <a:off x="882826" y="4854824"/>
            <a:ext cx="5738446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Beichen Zhang, Ligang Zhang, Qiao Hu, School of Natural Resources, UNL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/>
          <p:nvPr/>
        </p:nvSpPr>
        <p:spPr>
          <a:xfrm>
            <a:off x="560287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Algorithm I: SVM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695962" y="5911602"/>
            <a:ext cx="67477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Figure 1: ….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6467063" y="5407396"/>
            <a:ext cx="3812700" cy="4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Text…</a:t>
            </a:r>
            <a:endParaRPr/>
          </a:p>
        </p:txBody>
      </p:sp>
      <p:sp>
        <p:nvSpPr>
          <p:cNvPr id="217" name="Google Shape;217;p10"/>
          <p:cNvSpPr txBox="1"/>
          <p:nvPr/>
        </p:nvSpPr>
        <p:spPr>
          <a:xfrm>
            <a:off x="6467063" y="5073983"/>
            <a:ext cx="22263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695962" y="1326370"/>
            <a:ext cx="5535258" cy="458523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6579703" y="1326371"/>
            <a:ext cx="4916335" cy="332930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0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790" y="1377970"/>
            <a:ext cx="4418765" cy="318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 descr="A picture containing calenda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3073" b="3544"/>
          <a:stretch/>
        </p:blipFill>
        <p:spPr>
          <a:xfrm>
            <a:off x="1015876" y="1452349"/>
            <a:ext cx="4822766" cy="433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/>
        </p:nvSpPr>
        <p:spPr>
          <a:xfrm>
            <a:off x="6197599" y="5730742"/>
            <a:ext cx="5135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Reference...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6197599" y="2192691"/>
            <a:ext cx="5135975" cy="1295868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Waiting to write…..</a:t>
            </a:r>
            <a:endParaRPr/>
          </a:p>
          <a:p>
            <a:pPr marL="2857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Waiting to write </a:t>
            </a:r>
            <a:r>
              <a:rPr lang="en-US" sz="18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…..</a:t>
            </a:r>
            <a:endParaRPr sz="1800" b="0" i="0" u="none" strike="noStrike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759068" y="1610050"/>
            <a:ext cx="38526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</a:t>
            </a:r>
            <a:endParaRPr/>
          </a:p>
        </p:txBody>
      </p:sp>
      <p:sp>
        <p:nvSpPr>
          <p:cNvPr id="229" name="Google Shape;229;p11"/>
          <p:cNvSpPr txBox="1"/>
          <p:nvPr/>
        </p:nvSpPr>
        <p:spPr>
          <a:xfrm>
            <a:off x="759068" y="2544875"/>
            <a:ext cx="4402212" cy="46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Waiting to write …..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6096000" y="1610050"/>
            <a:ext cx="38526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Parameters</a:t>
            </a:r>
            <a:endParaRPr/>
          </a:p>
        </p:txBody>
      </p:sp>
      <p:sp>
        <p:nvSpPr>
          <p:cNvPr id="231" name="Google Shape;231;p11"/>
          <p:cNvSpPr/>
          <p:nvPr/>
        </p:nvSpPr>
        <p:spPr>
          <a:xfrm>
            <a:off x="759068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Algorithm III: MLP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/>
          <p:nvPr/>
        </p:nvSpPr>
        <p:spPr>
          <a:xfrm>
            <a:off x="560287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Algorithm III: MLP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695962" y="5911602"/>
            <a:ext cx="67477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Figure 1: ….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6467063" y="5407396"/>
            <a:ext cx="3812700" cy="4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Text…</a:t>
            </a:r>
            <a:endParaRPr/>
          </a:p>
        </p:txBody>
      </p:sp>
      <p:sp>
        <p:nvSpPr>
          <p:cNvPr id="240" name="Google Shape;240;p12"/>
          <p:cNvSpPr txBox="1"/>
          <p:nvPr/>
        </p:nvSpPr>
        <p:spPr>
          <a:xfrm>
            <a:off x="6467063" y="5073983"/>
            <a:ext cx="22263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695962" y="1326370"/>
            <a:ext cx="5535258" cy="458523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6579703" y="1326371"/>
            <a:ext cx="4916335" cy="332930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2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790" y="1377970"/>
            <a:ext cx="4418765" cy="318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 descr="A picture containing calenda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3073" b="3544"/>
          <a:stretch/>
        </p:blipFill>
        <p:spPr>
          <a:xfrm>
            <a:off x="1015876" y="1452349"/>
            <a:ext cx="4822766" cy="433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560287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Results: Algorithm Comparison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1" name="Google Shape;251;p13"/>
          <p:cNvPicPr preferRelativeResize="0"/>
          <p:nvPr/>
        </p:nvPicPr>
        <p:blipFill rotWithShape="1">
          <a:blip r:embed="rId3">
            <a:alphaModFix/>
          </a:blip>
          <a:srcRect b="16797"/>
          <a:stretch/>
        </p:blipFill>
        <p:spPr>
          <a:xfrm>
            <a:off x="38210" y="2843098"/>
            <a:ext cx="4262943" cy="316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3"/>
          <p:cNvPicPr preferRelativeResize="0"/>
          <p:nvPr/>
        </p:nvPicPr>
        <p:blipFill rotWithShape="1">
          <a:blip r:embed="rId4">
            <a:alphaModFix/>
          </a:blip>
          <a:srcRect t="2837" b="15969"/>
          <a:stretch/>
        </p:blipFill>
        <p:spPr>
          <a:xfrm>
            <a:off x="3751682" y="3085416"/>
            <a:ext cx="4262943" cy="282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3"/>
          <p:cNvPicPr preferRelativeResize="0"/>
          <p:nvPr/>
        </p:nvPicPr>
        <p:blipFill rotWithShape="1">
          <a:blip r:embed="rId5">
            <a:alphaModFix/>
          </a:blip>
          <a:srcRect b="16449"/>
          <a:stretch/>
        </p:blipFill>
        <p:spPr>
          <a:xfrm>
            <a:off x="7996006" y="2983816"/>
            <a:ext cx="3960768" cy="292268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3"/>
          <p:cNvSpPr txBox="1"/>
          <p:nvPr/>
        </p:nvSpPr>
        <p:spPr>
          <a:xfrm>
            <a:off x="8432286" y="1366387"/>
            <a:ext cx="3564243" cy="10464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MLP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Combination of </a:t>
            </a:r>
            <a:r>
              <a:rPr lang="en-US" sz="14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red-edge &amp; NIR1</a:t>
            </a:r>
            <a:r>
              <a:rPr lang="en-US" sz="1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red-edge</a:t>
            </a:r>
            <a:r>
              <a:rPr lang="en-US" sz="14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&amp; NIR2</a:t>
            </a:r>
            <a:r>
              <a:rPr lang="en-US" sz="1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NIR1 &amp; green </a:t>
            </a:r>
            <a:r>
              <a:rPr lang="en-US" sz="14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returned the lowest error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4626064" y="1366387"/>
            <a:ext cx="3369942" cy="10464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edge </a:t>
            </a:r>
            <a:r>
              <a:rPr lang="en-US" sz="14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(band 6</a:t>
            </a:r>
            <a:r>
              <a:rPr lang="en-US" sz="14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sz="14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NIR </a:t>
            </a:r>
            <a:r>
              <a:rPr lang="en-US" sz="14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(band 7 and 8) are the three most important predictors</a:t>
            </a:r>
            <a:endParaRPr/>
          </a:p>
        </p:txBody>
      </p:sp>
      <p:sp>
        <p:nvSpPr>
          <p:cNvPr id="256" name="Google Shape;256;p13"/>
          <p:cNvSpPr txBox="1"/>
          <p:nvPr/>
        </p:nvSpPr>
        <p:spPr>
          <a:xfrm>
            <a:off x="540989" y="1366387"/>
            <a:ext cx="3454400" cy="10464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Combination of </a:t>
            </a:r>
            <a:r>
              <a:rPr lang="en-US" sz="14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predictors </a:t>
            </a:r>
            <a:r>
              <a:rPr lang="en-US" sz="14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4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9500 trees </a:t>
            </a:r>
            <a:r>
              <a:rPr lang="en-US" sz="14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yielded the lowest RMSE</a:t>
            </a:r>
            <a:endParaRPr/>
          </a:p>
        </p:txBody>
      </p:sp>
      <p:sp>
        <p:nvSpPr>
          <p:cNvPr id="257" name="Google Shape;257;p13"/>
          <p:cNvSpPr txBox="1"/>
          <p:nvPr/>
        </p:nvSpPr>
        <p:spPr>
          <a:xfrm>
            <a:off x="4370726" y="2887075"/>
            <a:ext cx="332960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OBB: </a:t>
            </a:r>
            <a:r>
              <a:rPr lang="en-US" sz="1200" b="0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Deterioration of the model prediction when predictors </a:t>
            </a: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are</a:t>
            </a:r>
            <a:r>
              <a:rPr lang="en-US" sz="1200" b="0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permuted. </a:t>
            </a:r>
            <a:r>
              <a:rPr lang="en-US" sz="1200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Higher OBB error indicates greater variable importance.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/>
          <p:nvPr/>
        </p:nvSpPr>
        <p:spPr>
          <a:xfrm>
            <a:off x="560287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Results: Key Findings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14"/>
          <p:cNvSpPr txBox="1"/>
          <p:nvPr/>
        </p:nvSpPr>
        <p:spPr>
          <a:xfrm>
            <a:off x="6340112" y="4210775"/>
            <a:ext cx="543532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Figure 5: Mapping genomic regions controlling variation in sorghum phenotypes. (d) Results from a genome-wide association study for plant height to apex. The horizontal dashed line indicates a Bonferroni multiple testing-corrected threshold for statistical significance equivalent to </a:t>
            </a:r>
            <a:r>
              <a:rPr lang="en-US" sz="1400" b="1" i="1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14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r>
              <a:rPr lang="en-US" sz="1400" b="1" i="1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r>
              <a:rPr lang="en-US" sz="14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. The vertical dashed line indicates the </a:t>
            </a:r>
            <a:r>
              <a:rPr lang="en-US" sz="14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genomic location </a:t>
            </a:r>
            <a:r>
              <a:rPr lang="en-US" sz="14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of dwarf2, a gene known to control </a:t>
            </a:r>
            <a:r>
              <a:rPr lang="en-US" sz="14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variation in plant height in sorghum</a:t>
            </a:r>
            <a:r>
              <a:rPr lang="en-US" sz="14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. (e) Results from a genome-wide association study for panicle size measured using results from LDA segmentation of images of 227 sorghum plants.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87" y="1077680"/>
            <a:ext cx="5553655" cy="54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 txBox="1"/>
          <p:nvPr/>
        </p:nvSpPr>
        <p:spPr>
          <a:xfrm>
            <a:off x="6430673" y="1911922"/>
            <a:ext cx="5344767" cy="156966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Trait measurements extracted from semantic segmentation of sorghum organs can be used to identify both genes known to be </a:t>
            </a:r>
            <a:r>
              <a:rPr lang="en-US" sz="16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controlling variation</a:t>
            </a: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in a previously measured phenotypes (e.g., panicle size and plant height) as well as identify signals for genes controlling traits not previously quantified in this population (e.g., stalk/leaf ratio). </a:t>
            </a:r>
            <a:endParaRPr/>
          </a:p>
        </p:txBody>
      </p:sp>
      <p:sp>
        <p:nvSpPr>
          <p:cNvPr id="266" name="Google Shape;266;p14"/>
          <p:cNvSpPr txBox="1"/>
          <p:nvPr/>
        </p:nvSpPr>
        <p:spPr>
          <a:xfrm>
            <a:off x="6430673" y="1230669"/>
            <a:ext cx="5344767" cy="46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Findings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/>
          <p:nvPr/>
        </p:nvSpPr>
        <p:spPr>
          <a:xfrm>
            <a:off x="560287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Conclusion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2" name="Google Shape;272;p15"/>
          <p:cNvSpPr txBox="1"/>
          <p:nvPr/>
        </p:nvSpPr>
        <p:spPr>
          <a:xfrm>
            <a:off x="560287" y="1189963"/>
            <a:ext cx="6178443" cy="455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points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his study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used </a:t>
            </a: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hyperspectral images data from sorghum images to conduct an </a:t>
            </a:r>
            <a:r>
              <a:rPr lang="en-US" sz="16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organ level semantic segmentation task</a:t>
            </a: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Eight machine learning algorithms </a:t>
            </a: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were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evaluated and </a:t>
            </a: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showed good performance on the semantic segmentation task. </a:t>
            </a:r>
            <a:endParaRPr/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60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traits extracted</a:t>
            </a:r>
            <a:r>
              <a:rPr lang="en-US" sz="16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from sorghum data were shown to be under </a:t>
            </a:r>
            <a:r>
              <a:rPr lang="en-US" sz="16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genetic control </a:t>
            </a: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through estimates of narrow sense heritability.</a:t>
            </a:r>
            <a:endParaRPr/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The study proved the possibility to identify </a:t>
            </a:r>
            <a:r>
              <a:rPr lang="en-US" sz="16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genetic markers associated with variation in traits </a:t>
            </a: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with high estimated narrow sense heritability. </a:t>
            </a:r>
            <a:endParaRPr/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The study proved the potential to automate the measurement of morphological traits of </a:t>
            </a:r>
            <a:r>
              <a:rPr lang="en-US" sz="16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plant organ</a:t>
            </a: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, assisting future plant genetics and breeding efforts.</a:t>
            </a:r>
            <a:endParaRPr/>
          </a:p>
        </p:txBody>
      </p:sp>
      <p:sp>
        <p:nvSpPr>
          <p:cNvPr id="273" name="Google Shape;273;p15"/>
          <p:cNvSpPr txBox="1"/>
          <p:nvPr/>
        </p:nvSpPr>
        <p:spPr>
          <a:xfrm>
            <a:off x="6977270" y="1201010"/>
            <a:ext cx="4820477" cy="4493538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perspective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first challenge is ensuring the accuracy of organ level pixel classifications across </a:t>
            </a:r>
            <a:r>
              <a:rPr lang="en-US" sz="16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more diverse datasets</a:t>
            </a: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▪"/>
            </a:pPr>
            <a:r>
              <a:rPr lang="en-US" sz="1400" b="0" i="1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improve the model robustness by collecting data from </a:t>
            </a:r>
            <a:r>
              <a:rPr lang="en-US" sz="1400" b="1" i="1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 wider range of experiments</a:t>
            </a:r>
            <a:endParaRPr/>
          </a:p>
          <a:p>
            <a:pPr marL="285750" marR="0" lvl="0" indent="-196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1" u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▪"/>
            </a:pPr>
            <a:r>
              <a:rPr lang="en-US" sz="1400" b="0" i="1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incorporate either </a:t>
            </a:r>
            <a:r>
              <a:rPr lang="en-US" sz="1400" b="1" i="1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local or global spatial information</a:t>
            </a:r>
            <a:r>
              <a:rPr lang="en-US" sz="1400" b="0" i="1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into predictions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phenotypes extracted in this study are </a:t>
            </a:r>
            <a:r>
              <a:rPr lang="en-US" sz="1600" b="1" i="0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traditional traits </a:t>
            </a:r>
            <a:r>
              <a:rPr lang="en-US" sz="1600" b="0" i="0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such as plant height and organ sizes.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▪"/>
            </a:pPr>
            <a:r>
              <a:rPr lang="en-US" sz="1400" b="1" i="1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biologically relevant traits</a:t>
            </a:r>
            <a:r>
              <a:rPr lang="en-US" sz="1400" b="0" i="1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such as  number of leaves and the flowering status</a:t>
            </a:r>
            <a:endParaRPr/>
          </a:p>
          <a:p>
            <a:pPr marL="285750" marR="0" lvl="0" indent="-196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1" u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▪"/>
            </a:pPr>
            <a:r>
              <a:rPr lang="en-US" sz="1400" b="0" i="1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-US" sz="1400" b="1" i="1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plant architecture-related traits</a:t>
            </a:r>
            <a:r>
              <a:rPr lang="en-US" sz="1400" b="0" i="1" u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such as leaf curvature and stem angle can be explored.</a:t>
            </a:r>
            <a:endParaRPr sz="1400" i="1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 txBox="1"/>
          <p:nvPr/>
        </p:nvSpPr>
        <p:spPr>
          <a:xfrm>
            <a:off x="0" y="5195382"/>
            <a:ext cx="44897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/>
          <p:nvPr/>
        </p:nvSpPr>
        <p:spPr>
          <a:xfrm>
            <a:off x="755566" y="44224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Methods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17"/>
          <p:cNvSpPr txBox="1"/>
          <p:nvPr/>
        </p:nvSpPr>
        <p:spPr>
          <a:xfrm>
            <a:off x="909834" y="5800736"/>
            <a:ext cx="7676110" cy="58477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Using cross entropy as loss function to train the model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Using weight trick to force the model pay more attention on minority pixels</a:t>
            </a:r>
            <a:endParaRPr sz="1600" b="0" i="0" u="none" strike="noStrike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 l="7778" r="5364"/>
          <a:stretch/>
        </p:blipFill>
        <p:spPr>
          <a:xfrm>
            <a:off x="834887" y="1193642"/>
            <a:ext cx="10433928" cy="292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5774" y="4438082"/>
            <a:ext cx="60483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86" y="4542856"/>
            <a:ext cx="36957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7"/>
          <p:cNvSpPr txBox="1"/>
          <p:nvPr/>
        </p:nvSpPr>
        <p:spPr>
          <a:xfrm>
            <a:off x="3507359" y="3327912"/>
            <a:ext cx="146767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Ground truth</a:t>
            </a:r>
            <a:endParaRPr sz="1600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7"/>
          <p:cNvSpPr txBox="1"/>
          <p:nvPr/>
        </p:nvSpPr>
        <p:spPr>
          <a:xfrm>
            <a:off x="5271053" y="4248686"/>
            <a:ext cx="25841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Weight trick</a:t>
            </a:r>
            <a:endParaRPr sz="1800" b="1" i="0" u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7"/>
          <p:cNvSpPr txBox="1"/>
          <p:nvPr/>
        </p:nvSpPr>
        <p:spPr>
          <a:xfrm>
            <a:off x="923185" y="3327912"/>
            <a:ext cx="7951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1600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7"/>
          <p:cNvSpPr txBox="1"/>
          <p:nvPr/>
        </p:nvSpPr>
        <p:spPr>
          <a:xfrm>
            <a:off x="6012095" y="3327912"/>
            <a:ext cx="120378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sz="1600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7"/>
          <p:cNvSpPr txBox="1"/>
          <p:nvPr/>
        </p:nvSpPr>
        <p:spPr>
          <a:xfrm>
            <a:off x="8585944" y="3327912"/>
            <a:ext cx="20106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 matrix</a:t>
            </a:r>
            <a:endParaRPr sz="1600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7"/>
          <p:cNvSpPr txBox="1"/>
          <p:nvPr/>
        </p:nvSpPr>
        <p:spPr>
          <a:xfrm>
            <a:off x="923185" y="4273812"/>
            <a:ext cx="25841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Loss function</a:t>
            </a:r>
            <a:endParaRPr sz="1800" b="1" i="0" u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7"/>
          <p:cNvSpPr/>
          <p:nvPr/>
        </p:nvSpPr>
        <p:spPr>
          <a:xfrm>
            <a:off x="3110947" y="1421296"/>
            <a:ext cx="298174" cy="526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5681344" y="1368361"/>
            <a:ext cx="298174" cy="526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8212823" y="1422033"/>
            <a:ext cx="298174" cy="526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923185" y="1075453"/>
            <a:ext cx="72896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Medical dataset: microscopy cell image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/>
          <p:nvPr/>
        </p:nvSpPr>
        <p:spPr>
          <a:xfrm>
            <a:off x="834887" y="612000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Results 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3" name="Google Shape;303;p18"/>
          <p:cNvSpPr txBox="1"/>
          <p:nvPr/>
        </p:nvSpPr>
        <p:spPr>
          <a:xfrm>
            <a:off x="897836" y="4721539"/>
            <a:ext cx="4634638" cy="156966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The u-net architecture achieves good performance on different biomedical segmentation applications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It is a cost-effective network that need only 10 hours to train with on a NVidia Titan GPU (6 GB).</a:t>
            </a:r>
            <a:endParaRPr/>
          </a:p>
        </p:txBody>
      </p:sp>
      <p:sp>
        <p:nvSpPr>
          <p:cNvPr id="304" name="Google Shape;304;p18"/>
          <p:cNvSpPr txBox="1"/>
          <p:nvPr/>
        </p:nvSpPr>
        <p:spPr>
          <a:xfrm>
            <a:off x="834887" y="4104285"/>
            <a:ext cx="4293703" cy="50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Findings</a:t>
            </a:r>
            <a:endParaRPr/>
          </a:p>
        </p:txBody>
      </p:sp>
      <p:pic>
        <p:nvPicPr>
          <p:cNvPr id="305" name="Google Shape;305;p18"/>
          <p:cNvPicPr preferRelativeResize="0"/>
          <p:nvPr/>
        </p:nvPicPr>
        <p:blipFill rotWithShape="1">
          <a:blip r:embed="rId3">
            <a:alphaModFix/>
          </a:blip>
          <a:srcRect l="21656" t="16370" r="20028"/>
          <a:stretch/>
        </p:blipFill>
        <p:spPr>
          <a:xfrm>
            <a:off x="741599" y="1861495"/>
            <a:ext cx="4790875" cy="227318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8"/>
          <p:cNvSpPr txBox="1"/>
          <p:nvPr/>
        </p:nvSpPr>
        <p:spPr>
          <a:xfrm>
            <a:off x="834887" y="1294149"/>
            <a:ext cx="4770783" cy="50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IoU on ISBI cell tracking challenge 2015</a:t>
            </a:r>
            <a:endParaRPr/>
          </a:p>
        </p:txBody>
      </p:sp>
      <p:grpSp>
        <p:nvGrpSpPr>
          <p:cNvPr id="307" name="Google Shape;307;p18"/>
          <p:cNvGrpSpPr/>
          <p:nvPr/>
        </p:nvGrpSpPr>
        <p:grpSpPr>
          <a:xfrm>
            <a:off x="6374294" y="1952511"/>
            <a:ext cx="4919870" cy="4364334"/>
            <a:chOff x="1258389" y="2199431"/>
            <a:chExt cx="4919870" cy="4364334"/>
          </a:xfrm>
        </p:grpSpPr>
        <p:pic>
          <p:nvPicPr>
            <p:cNvPr id="308" name="Google Shape;308;p18"/>
            <p:cNvPicPr preferRelativeResize="0"/>
            <p:nvPr/>
          </p:nvPicPr>
          <p:blipFill rotWithShape="1">
            <a:blip r:embed="rId4">
              <a:alphaModFix/>
            </a:blip>
            <a:srcRect l="2524" t="25986" r="47328"/>
            <a:stretch/>
          </p:blipFill>
          <p:spPr>
            <a:xfrm>
              <a:off x="1258389" y="2199431"/>
              <a:ext cx="4919870" cy="1818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8"/>
            <p:cNvPicPr preferRelativeResize="0"/>
            <p:nvPr/>
          </p:nvPicPr>
          <p:blipFill rotWithShape="1">
            <a:blip r:embed="rId4">
              <a:alphaModFix/>
            </a:blip>
            <a:srcRect l="54258" t="10208" r="2003" b="4882"/>
            <a:stretch/>
          </p:blipFill>
          <p:spPr>
            <a:xfrm>
              <a:off x="1258389" y="4171318"/>
              <a:ext cx="4919870" cy="23924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18"/>
            <p:cNvSpPr/>
            <p:nvPr/>
          </p:nvSpPr>
          <p:spPr>
            <a:xfrm>
              <a:off x="3569237" y="4235147"/>
              <a:ext cx="298174" cy="52677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r="59886" b="56995"/>
          <a:stretch/>
        </p:blipFill>
        <p:spPr>
          <a:xfrm>
            <a:off x="552271" y="1478570"/>
            <a:ext cx="2573976" cy="23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l="8540"/>
          <a:stretch/>
        </p:blipFill>
        <p:spPr>
          <a:xfrm>
            <a:off x="5472545" y="0"/>
            <a:ext cx="67194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759069" y="676522"/>
            <a:ext cx="573844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Data &amp; Goals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800171" y="4313040"/>
            <a:ext cx="4086018" cy="152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Goal: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 machine learning method to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delineate inundation area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wetland based on UAV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multispectral data. 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6104425" y="720506"/>
            <a:ext cx="4142817" cy="37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Location: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Straightwater WMA, 03/25/2018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6104426" y="4838633"/>
            <a:ext cx="282632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Multispectral Imagery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Blue; Green; Red; Rededge; NIR; 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Resolution: 5 cm</a:t>
            </a:r>
            <a:endParaRPr/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5">
            <a:alphaModFix/>
          </a:blip>
          <a:srcRect l="10393" t="9446" b="14072"/>
          <a:stretch/>
        </p:blipFill>
        <p:spPr>
          <a:xfrm>
            <a:off x="9074727" y="1856509"/>
            <a:ext cx="2826328" cy="264597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05" name="Google Shape;105;p2"/>
          <p:cNvSpPr/>
          <p:nvPr/>
        </p:nvSpPr>
        <p:spPr>
          <a:xfrm>
            <a:off x="9145020" y="2783964"/>
            <a:ext cx="266300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RGB Imagery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DSM;DTM;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Resolution: 1 cm </a:t>
            </a:r>
            <a:endParaRPr/>
          </a:p>
        </p:txBody>
      </p:sp>
      <p:cxnSp>
        <p:nvCxnSpPr>
          <p:cNvPr id="106" name="Google Shape;106;p2"/>
          <p:cNvCxnSpPr/>
          <p:nvPr/>
        </p:nvCxnSpPr>
        <p:spPr>
          <a:xfrm>
            <a:off x="4970692" y="3531135"/>
            <a:ext cx="3650672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07" name="Google Shape;107;p2"/>
          <p:cNvSpPr/>
          <p:nvPr/>
        </p:nvSpPr>
        <p:spPr>
          <a:xfrm>
            <a:off x="6104426" y="3011742"/>
            <a:ext cx="2379335" cy="6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Area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5084618" y="5218592"/>
            <a:ext cx="958995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grpSp>
        <p:nvGrpSpPr>
          <p:cNvPr id="109" name="Google Shape;109;p2"/>
          <p:cNvGrpSpPr/>
          <p:nvPr/>
        </p:nvGrpSpPr>
        <p:grpSpPr>
          <a:xfrm>
            <a:off x="2967180" y="1644270"/>
            <a:ext cx="2262910" cy="2239071"/>
            <a:chOff x="726878" y="4025023"/>
            <a:chExt cx="2577704" cy="2550549"/>
          </a:xfrm>
        </p:grpSpPr>
        <p:pic>
          <p:nvPicPr>
            <p:cNvPr id="110" name="Google Shape;110;p2"/>
            <p:cNvPicPr preferRelativeResize="0"/>
            <p:nvPr/>
          </p:nvPicPr>
          <p:blipFill rotWithShape="1">
            <a:blip r:embed="rId6">
              <a:alphaModFix/>
            </a:blip>
            <a:srcRect t="42123" r="59886" b="10665"/>
            <a:stretch/>
          </p:blipFill>
          <p:spPr>
            <a:xfrm>
              <a:off x="726878" y="4025023"/>
              <a:ext cx="2501034" cy="2550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"/>
            <p:cNvSpPr/>
            <p:nvPr/>
          </p:nvSpPr>
          <p:spPr>
            <a:xfrm>
              <a:off x="2713616" y="5071940"/>
              <a:ext cx="590966" cy="99391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" descr="A picture containing sitting, building, old, roo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9758" t="39274" r="6475" b="32347"/>
          <a:stretch/>
        </p:blipFill>
        <p:spPr>
          <a:xfrm>
            <a:off x="8138941" y="2178822"/>
            <a:ext cx="3391877" cy="306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 rotWithShape="1">
          <a:blip r:embed="rId4">
            <a:alphaModFix/>
          </a:blip>
          <a:srcRect l="23751" t="9889" b="10287"/>
          <a:stretch/>
        </p:blipFill>
        <p:spPr>
          <a:xfrm>
            <a:off x="810288" y="2231295"/>
            <a:ext cx="3387430" cy="301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9379" y="2224593"/>
            <a:ext cx="3391877" cy="302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/>
          <p:nvPr/>
        </p:nvSpPr>
        <p:spPr>
          <a:xfrm>
            <a:off x="759069" y="676522"/>
            <a:ext cx="573844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Data </a:t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4607109" y="2241381"/>
            <a:ext cx="3394710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DSM (Digital surface model)</a:t>
            </a: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1131609" y="2241381"/>
            <a:ext cx="3102600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Multispectral image</a:t>
            </a: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844010" y="5478366"/>
            <a:ext cx="10487436" cy="697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DSM can be derived from the multi-view UAV image during the bundle adjustment process for image mosaic, which can be used as additional band.</a:t>
            </a:r>
            <a:endParaRPr sz="3200" b="0" i="0" u="none" strike="noStrike" cap="non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11167609" y="5787444"/>
            <a:ext cx="726418" cy="65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722191" y="5388640"/>
            <a:ext cx="9093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6212752" y="4809634"/>
            <a:ext cx="1404862" cy="334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GSD: 4.66 cm </a:t>
            </a:r>
            <a:endParaRPr/>
          </a:p>
        </p:txBody>
      </p:sp>
      <p:sp>
        <p:nvSpPr>
          <p:cNvPr id="127" name="Google Shape;127;p3"/>
          <p:cNvSpPr/>
          <p:nvPr/>
        </p:nvSpPr>
        <p:spPr>
          <a:xfrm>
            <a:off x="773722" y="1531806"/>
            <a:ext cx="8944001" cy="414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Multispectral Imagery: 7 bands = 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Blue, Green, Red, Rededge, NIR + </a:t>
            </a:r>
            <a:r>
              <a:rPr lang="en-US" sz="1600" b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DSM</a:t>
            </a:r>
            <a:r>
              <a:rPr lang="en-US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r>
              <a:rPr lang="en-US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Thermal</a:t>
            </a:r>
            <a:endParaRPr/>
          </a:p>
        </p:txBody>
      </p:sp>
      <p:sp>
        <p:nvSpPr>
          <p:cNvPr id="128" name="Google Shape;128;p3"/>
          <p:cNvSpPr/>
          <p:nvPr/>
        </p:nvSpPr>
        <p:spPr>
          <a:xfrm>
            <a:off x="8228846" y="2241381"/>
            <a:ext cx="3102600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Thermal image</a:t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9975470" y="4809634"/>
            <a:ext cx="1404862" cy="334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GSD: 15.70 cm </a:t>
            </a:r>
            <a:endParaRPr/>
          </a:p>
        </p:txBody>
      </p:sp>
      <p:sp>
        <p:nvSpPr>
          <p:cNvPr id="130" name="Google Shape;130;p3"/>
          <p:cNvSpPr/>
          <p:nvPr/>
        </p:nvSpPr>
        <p:spPr>
          <a:xfrm>
            <a:off x="2682909" y="4809634"/>
            <a:ext cx="1404862" cy="334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GSD: 5.66 cm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381" y="1790940"/>
            <a:ext cx="4455662" cy="369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/>
        <p:spPr>
          <a:xfrm>
            <a:off x="6484819" y="1790939"/>
            <a:ext cx="4454842" cy="369606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828642" y="1883854"/>
            <a:ext cx="94421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RGB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r>
              <a:rPr lang="en-US"/>
              <a:t>/44</a:t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6567088" y="1848505"/>
            <a:ext cx="34071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Label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759069" y="5851323"/>
            <a:ext cx="908017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Ground truth Labeling: </a:t>
            </a:r>
            <a:r>
              <a:rPr lang="en-US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 Classes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Water, Grass land, Soil, Ice, Vegetation Residual, Vegetation Cluster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759069" y="676522"/>
            <a:ext cx="573844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Ground truth 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3766735" y="1897239"/>
            <a:ext cx="141154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03/25/2018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759069" y="676522"/>
            <a:ext cx="573844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Workflow</a:t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3919423" y="1557053"/>
            <a:ext cx="2544326" cy="45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Algorithms</a:t>
            </a:r>
            <a:endParaRPr sz="40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9961252" y="1557053"/>
            <a:ext cx="2544326" cy="45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Spectral Variables</a:t>
            </a:r>
            <a:endParaRPr sz="40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680287" y="1557053"/>
            <a:ext cx="3726152" cy="45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Classification Problem</a:t>
            </a:r>
            <a:endParaRPr sz="40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785283" y="2295948"/>
            <a:ext cx="254432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Water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Grass land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Vegetation residual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Vegetation cluster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3919422" y="2295948"/>
            <a:ext cx="287894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Multi-Layer </a:t>
            </a:r>
            <a:r>
              <a:rPr lang="en-US" sz="1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Perceptron</a:t>
            </a:r>
            <a:endParaRPr dirty="0"/>
          </a:p>
        </p:txBody>
      </p:sp>
      <p:sp>
        <p:nvSpPr>
          <p:cNvPr id="154" name="Google Shape;154;p5"/>
          <p:cNvSpPr txBox="1"/>
          <p:nvPr/>
        </p:nvSpPr>
        <p:spPr>
          <a:xfrm>
            <a:off x="10435114" y="2295948"/>
            <a:ext cx="254432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Red-edge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NIR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Thermal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DSM</a:t>
            </a:r>
            <a:endParaRPr dirty="0"/>
          </a:p>
        </p:txBody>
      </p:sp>
      <p:sp>
        <p:nvSpPr>
          <p:cNvPr id="155" name="Google Shape;155;p5"/>
          <p:cNvSpPr/>
          <p:nvPr/>
        </p:nvSpPr>
        <p:spPr>
          <a:xfrm>
            <a:off x="3164853" y="2855963"/>
            <a:ext cx="308113" cy="238539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 rot="10800000">
            <a:off x="6735285" y="2855962"/>
            <a:ext cx="308113" cy="238539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4406439" y="4634146"/>
            <a:ext cx="2998212" cy="41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 </a:t>
            </a:r>
            <a:r>
              <a:rPr lang="en-US" sz="1600" b="1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</a:t>
            </a:r>
            <a:r>
              <a:rPr lang="en-US" sz="1600" b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 </a:t>
            </a:r>
            <a:r>
              <a:rPr lang="en-US" sz="1600" b="1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r>
              <a:rPr lang="en-US" sz="1600" b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</a:t>
            </a:r>
            <a:endParaRPr/>
          </a:p>
        </p:txBody>
      </p:sp>
      <p:cxnSp>
        <p:nvCxnSpPr>
          <p:cNvPr id="158" name="Google Shape;158;p5"/>
          <p:cNvCxnSpPr/>
          <p:nvPr/>
        </p:nvCxnSpPr>
        <p:spPr>
          <a:xfrm rot="10800000">
            <a:off x="6339421" y="4898170"/>
            <a:ext cx="1636554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diamond" w="med" len="med"/>
          </a:ln>
        </p:spPr>
      </p:cxnSp>
      <p:cxnSp>
        <p:nvCxnSpPr>
          <p:cNvPr id="159" name="Google Shape;159;p5"/>
          <p:cNvCxnSpPr/>
          <p:nvPr/>
        </p:nvCxnSpPr>
        <p:spPr>
          <a:xfrm>
            <a:off x="5560069" y="3667545"/>
            <a:ext cx="0" cy="1003702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dash"/>
            <a:miter lim="800000"/>
            <a:headEnd type="none" w="sm" len="sm"/>
            <a:tailEnd type="diamond" w="med" len="med"/>
          </a:ln>
        </p:spPr>
      </p:cxnSp>
      <p:cxnSp>
        <p:nvCxnSpPr>
          <p:cNvPr id="160" name="Google Shape;160;p5"/>
          <p:cNvCxnSpPr/>
          <p:nvPr/>
        </p:nvCxnSpPr>
        <p:spPr>
          <a:xfrm rot="10800000">
            <a:off x="1977932" y="4327273"/>
            <a:ext cx="0" cy="570898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61" name="Google Shape;161;p5"/>
          <p:cNvCxnSpPr/>
          <p:nvPr/>
        </p:nvCxnSpPr>
        <p:spPr>
          <a:xfrm>
            <a:off x="1977932" y="4901483"/>
            <a:ext cx="2802790" cy="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dash"/>
            <a:miter lim="800000"/>
            <a:headEnd type="none" w="sm" len="sm"/>
            <a:tailEnd type="diamond" w="med" len="med"/>
          </a:ln>
        </p:spPr>
      </p:cxnSp>
      <p:cxnSp>
        <p:nvCxnSpPr>
          <p:cNvPr id="162" name="Google Shape;162;p5"/>
          <p:cNvCxnSpPr/>
          <p:nvPr/>
        </p:nvCxnSpPr>
        <p:spPr>
          <a:xfrm>
            <a:off x="7975975" y="4327273"/>
            <a:ext cx="1" cy="57089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5"/>
          <p:cNvSpPr/>
          <p:nvPr/>
        </p:nvSpPr>
        <p:spPr>
          <a:xfrm>
            <a:off x="785283" y="5386097"/>
            <a:ext cx="9680621" cy="1026691"/>
          </a:xfrm>
          <a:custGeom>
            <a:avLst/>
            <a:gdLst/>
            <a:ahLst/>
            <a:cxnLst/>
            <a:rect l="l" t="t" r="r" b="b"/>
            <a:pathLst>
              <a:path w="9680621" h="1026691" fill="none" extrusionOk="0">
                <a:moveTo>
                  <a:pt x="0" y="0"/>
                </a:moveTo>
                <a:cubicBezTo>
                  <a:pt x="106655" y="22388"/>
                  <a:pt x="259830" y="-18572"/>
                  <a:pt x="497861" y="0"/>
                </a:cubicBezTo>
                <a:cubicBezTo>
                  <a:pt x="735892" y="18572"/>
                  <a:pt x="976756" y="-15080"/>
                  <a:pt x="1189333" y="0"/>
                </a:cubicBezTo>
                <a:cubicBezTo>
                  <a:pt x="1401910" y="15080"/>
                  <a:pt x="1523277" y="-6684"/>
                  <a:pt x="1687194" y="0"/>
                </a:cubicBezTo>
                <a:cubicBezTo>
                  <a:pt x="1851111" y="6684"/>
                  <a:pt x="1983417" y="14211"/>
                  <a:pt x="2185054" y="0"/>
                </a:cubicBezTo>
                <a:cubicBezTo>
                  <a:pt x="2386691" y="-14211"/>
                  <a:pt x="2452630" y="14839"/>
                  <a:pt x="2586109" y="0"/>
                </a:cubicBezTo>
                <a:cubicBezTo>
                  <a:pt x="2719588" y="-14839"/>
                  <a:pt x="2820983" y="-5018"/>
                  <a:pt x="2987163" y="0"/>
                </a:cubicBezTo>
                <a:cubicBezTo>
                  <a:pt x="3153343" y="5018"/>
                  <a:pt x="3616030" y="25280"/>
                  <a:pt x="3775442" y="0"/>
                </a:cubicBezTo>
                <a:cubicBezTo>
                  <a:pt x="3934854" y="-25280"/>
                  <a:pt x="4334330" y="-2540"/>
                  <a:pt x="4563721" y="0"/>
                </a:cubicBezTo>
                <a:cubicBezTo>
                  <a:pt x="4793112" y="2540"/>
                  <a:pt x="4795491" y="-1313"/>
                  <a:pt x="4964776" y="0"/>
                </a:cubicBezTo>
                <a:cubicBezTo>
                  <a:pt x="5134061" y="1313"/>
                  <a:pt x="5383625" y="19669"/>
                  <a:pt x="5559442" y="0"/>
                </a:cubicBezTo>
                <a:cubicBezTo>
                  <a:pt x="5735259" y="-19669"/>
                  <a:pt x="5923696" y="-29409"/>
                  <a:pt x="6154109" y="0"/>
                </a:cubicBezTo>
                <a:cubicBezTo>
                  <a:pt x="6384522" y="29409"/>
                  <a:pt x="6418831" y="8640"/>
                  <a:pt x="6555163" y="0"/>
                </a:cubicBezTo>
                <a:cubicBezTo>
                  <a:pt x="6691495" y="-8640"/>
                  <a:pt x="6978768" y="21487"/>
                  <a:pt x="7149830" y="0"/>
                </a:cubicBezTo>
                <a:cubicBezTo>
                  <a:pt x="7320892" y="-21487"/>
                  <a:pt x="7479264" y="-19425"/>
                  <a:pt x="7744497" y="0"/>
                </a:cubicBezTo>
                <a:cubicBezTo>
                  <a:pt x="8009730" y="19425"/>
                  <a:pt x="8407622" y="7005"/>
                  <a:pt x="8629582" y="0"/>
                </a:cubicBezTo>
                <a:cubicBezTo>
                  <a:pt x="8851543" y="-7005"/>
                  <a:pt x="9409582" y="-13362"/>
                  <a:pt x="9680621" y="0"/>
                </a:cubicBezTo>
                <a:cubicBezTo>
                  <a:pt x="9666411" y="236745"/>
                  <a:pt x="9675036" y="297583"/>
                  <a:pt x="9680621" y="513346"/>
                </a:cubicBezTo>
                <a:cubicBezTo>
                  <a:pt x="9686206" y="729109"/>
                  <a:pt x="9702323" y="869368"/>
                  <a:pt x="9680621" y="1026691"/>
                </a:cubicBezTo>
                <a:cubicBezTo>
                  <a:pt x="9337012" y="1046362"/>
                  <a:pt x="9233614" y="1037062"/>
                  <a:pt x="8795536" y="1026691"/>
                </a:cubicBezTo>
                <a:cubicBezTo>
                  <a:pt x="8357458" y="1016320"/>
                  <a:pt x="8395015" y="1012817"/>
                  <a:pt x="8200869" y="1026691"/>
                </a:cubicBezTo>
                <a:cubicBezTo>
                  <a:pt x="8006723" y="1040565"/>
                  <a:pt x="7899430" y="1011171"/>
                  <a:pt x="7703008" y="1026691"/>
                </a:cubicBezTo>
                <a:cubicBezTo>
                  <a:pt x="7506586" y="1042211"/>
                  <a:pt x="7445359" y="1007900"/>
                  <a:pt x="7205148" y="1026691"/>
                </a:cubicBezTo>
                <a:cubicBezTo>
                  <a:pt x="6964937" y="1045482"/>
                  <a:pt x="6804547" y="994762"/>
                  <a:pt x="6513675" y="1026691"/>
                </a:cubicBezTo>
                <a:cubicBezTo>
                  <a:pt x="6222803" y="1058620"/>
                  <a:pt x="6088531" y="1056216"/>
                  <a:pt x="5919008" y="1026691"/>
                </a:cubicBezTo>
                <a:cubicBezTo>
                  <a:pt x="5749485" y="997166"/>
                  <a:pt x="5623103" y="1016120"/>
                  <a:pt x="5517954" y="1026691"/>
                </a:cubicBezTo>
                <a:cubicBezTo>
                  <a:pt x="5412805" y="1037262"/>
                  <a:pt x="5062225" y="1051202"/>
                  <a:pt x="4923287" y="1026691"/>
                </a:cubicBezTo>
                <a:cubicBezTo>
                  <a:pt x="4784349" y="1002180"/>
                  <a:pt x="4292921" y="1004952"/>
                  <a:pt x="4038202" y="1026691"/>
                </a:cubicBezTo>
                <a:cubicBezTo>
                  <a:pt x="3783484" y="1048430"/>
                  <a:pt x="3722023" y="1029050"/>
                  <a:pt x="3540341" y="1026691"/>
                </a:cubicBezTo>
                <a:cubicBezTo>
                  <a:pt x="3358659" y="1024332"/>
                  <a:pt x="2985847" y="1029910"/>
                  <a:pt x="2752062" y="1026691"/>
                </a:cubicBezTo>
                <a:cubicBezTo>
                  <a:pt x="2518277" y="1023472"/>
                  <a:pt x="2371765" y="1041336"/>
                  <a:pt x="2254202" y="1026691"/>
                </a:cubicBezTo>
                <a:cubicBezTo>
                  <a:pt x="2136639" y="1012046"/>
                  <a:pt x="1950534" y="1042296"/>
                  <a:pt x="1756341" y="1026691"/>
                </a:cubicBezTo>
                <a:cubicBezTo>
                  <a:pt x="1562148" y="1011086"/>
                  <a:pt x="1307815" y="995863"/>
                  <a:pt x="871256" y="1026691"/>
                </a:cubicBezTo>
                <a:cubicBezTo>
                  <a:pt x="434697" y="1057519"/>
                  <a:pt x="220554" y="1024159"/>
                  <a:pt x="0" y="1026691"/>
                </a:cubicBezTo>
                <a:cubicBezTo>
                  <a:pt x="18907" y="875730"/>
                  <a:pt x="-17299" y="665745"/>
                  <a:pt x="0" y="523612"/>
                </a:cubicBezTo>
                <a:cubicBezTo>
                  <a:pt x="17299" y="381479"/>
                  <a:pt x="-13035" y="139995"/>
                  <a:pt x="0" y="0"/>
                </a:cubicBezTo>
                <a:close/>
              </a:path>
              <a:path w="9680621" h="1026691" extrusionOk="0">
                <a:moveTo>
                  <a:pt x="0" y="0"/>
                </a:moveTo>
                <a:cubicBezTo>
                  <a:pt x="173193" y="1122"/>
                  <a:pt x="341146" y="707"/>
                  <a:pt x="594667" y="0"/>
                </a:cubicBezTo>
                <a:cubicBezTo>
                  <a:pt x="848188" y="-707"/>
                  <a:pt x="1135816" y="41934"/>
                  <a:pt x="1479752" y="0"/>
                </a:cubicBezTo>
                <a:cubicBezTo>
                  <a:pt x="1823689" y="-41934"/>
                  <a:pt x="1695957" y="-6261"/>
                  <a:pt x="1880806" y="0"/>
                </a:cubicBezTo>
                <a:cubicBezTo>
                  <a:pt x="2065655" y="6261"/>
                  <a:pt x="2158842" y="23768"/>
                  <a:pt x="2378667" y="0"/>
                </a:cubicBezTo>
                <a:cubicBezTo>
                  <a:pt x="2598492" y="-23768"/>
                  <a:pt x="2639795" y="-12284"/>
                  <a:pt x="2779721" y="0"/>
                </a:cubicBezTo>
                <a:cubicBezTo>
                  <a:pt x="2919647" y="12284"/>
                  <a:pt x="3119769" y="6529"/>
                  <a:pt x="3277582" y="0"/>
                </a:cubicBezTo>
                <a:cubicBezTo>
                  <a:pt x="3435395" y="-6529"/>
                  <a:pt x="3633714" y="18445"/>
                  <a:pt x="3872248" y="0"/>
                </a:cubicBezTo>
                <a:cubicBezTo>
                  <a:pt x="4110782" y="-18445"/>
                  <a:pt x="4407760" y="26080"/>
                  <a:pt x="4757334" y="0"/>
                </a:cubicBezTo>
                <a:cubicBezTo>
                  <a:pt x="5106908" y="-26080"/>
                  <a:pt x="4958727" y="14724"/>
                  <a:pt x="5158388" y="0"/>
                </a:cubicBezTo>
                <a:cubicBezTo>
                  <a:pt x="5358049" y="-14724"/>
                  <a:pt x="5544783" y="22496"/>
                  <a:pt x="5656249" y="0"/>
                </a:cubicBezTo>
                <a:cubicBezTo>
                  <a:pt x="5767715" y="-22496"/>
                  <a:pt x="5878781" y="-19660"/>
                  <a:pt x="6057303" y="0"/>
                </a:cubicBezTo>
                <a:cubicBezTo>
                  <a:pt x="6235825" y="19660"/>
                  <a:pt x="6549441" y="-28623"/>
                  <a:pt x="6748776" y="0"/>
                </a:cubicBezTo>
                <a:cubicBezTo>
                  <a:pt x="6948111" y="28623"/>
                  <a:pt x="6957741" y="-5347"/>
                  <a:pt x="7149830" y="0"/>
                </a:cubicBezTo>
                <a:cubicBezTo>
                  <a:pt x="7341919" y="5347"/>
                  <a:pt x="7511007" y="13809"/>
                  <a:pt x="7647691" y="0"/>
                </a:cubicBezTo>
                <a:cubicBezTo>
                  <a:pt x="7784375" y="-13809"/>
                  <a:pt x="8007518" y="-22306"/>
                  <a:pt x="8145551" y="0"/>
                </a:cubicBezTo>
                <a:cubicBezTo>
                  <a:pt x="8283584" y="22306"/>
                  <a:pt x="8452933" y="17531"/>
                  <a:pt x="8643412" y="0"/>
                </a:cubicBezTo>
                <a:cubicBezTo>
                  <a:pt x="8833891" y="-17531"/>
                  <a:pt x="9195095" y="-23646"/>
                  <a:pt x="9680621" y="0"/>
                </a:cubicBezTo>
                <a:cubicBezTo>
                  <a:pt x="9695641" y="248152"/>
                  <a:pt x="9683184" y="323637"/>
                  <a:pt x="9680621" y="513346"/>
                </a:cubicBezTo>
                <a:cubicBezTo>
                  <a:pt x="9678058" y="703055"/>
                  <a:pt x="9688763" y="887404"/>
                  <a:pt x="9680621" y="1026691"/>
                </a:cubicBezTo>
                <a:cubicBezTo>
                  <a:pt x="9413794" y="1003642"/>
                  <a:pt x="9256471" y="1004571"/>
                  <a:pt x="9085954" y="1026691"/>
                </a:cubicBezTo>
                <a:cubicBezTo>
                  <a:pt x="8915437" y="1048811"/>
                  <a:pt x="8604699" y="1035890"/>
                  <a:pt x="8394481" y="1026691"/>
                </a:cubicBezTo>
                <a:cubicBezTo>
                  <a:pt x="8184263" y="1017492"/>
                  <a:pt x="7933970" y="994434"/>
                  <a:pt x="7606202" y="1026691"/>
                </a:cubicBezTo>
                <a:cubicBezTo>
                  <a:pt x="7278434" y="1058948"/>
                  <a:pt x="6899852" y="989846"/>
                  <a:pt x="6721117" y="1026691"/>
                </a:cubicBezTo>
                <a:cubicBezTo>
                  <a:pt x="6542383" y="1063536"/>
                  <a:pt x="6147777" y="1049631"/>
                  <a:pt x="5932838" y="1026691"/>
                </a:cubicBezTo>
                <a:cubicBezTo>
                  <a:pt x="5717899" y="1003751"/>
                  <a:pt x="5615451" y="1031545"/>
                  <a:pt x="5338171" y="1026691"/>
                </a:cubicBezTo>
                <a:cubicBezTo>
                  <a:pt x="5060891" y="1021837"/>
                  <a:pt x="4828185" y="1037592"/>
                  <a:pt x="4453086" y="1026691"/>
                </a:cubicBezTo>
                <a:cubicBezTo>
                  <a:pt x="4077987" y="1015790"/>
                  <a:pt x="4154362" y="1044905"/>
                  <a:pt x="4052031" y="1026691"/>
                </a:cubicBezTo>
                <a:cubicBezTo>
                  <a:pt x="3949700" y="1008477"/>
                  <a:pt x="3636164" y="1054227"/>
                  <a:pt x="3360558" y="1026691"/>
                </a:cubicBezTo>
                <a:cubicBezTo>
                  <a:pt x="3084952" y="999155"/>
                  <a:pt x="3023016" y="1006157"/>
                  <a:pt x="2765892" y="1026691"/>
                </a:cubicBezTo>
                <a:cubicBezTo>
                  <a:pt x="2508768" y="1047225"/>
                  <a:pt x="2367436" y="1047288"/>
                  <a:pt x="1977613" y="1026691"/>
                </a:cubicBezTo>
                <a:cubicBezTo>
                  <a:pt x="1587790" y="1006094"/>
                  <a:pt x="1610688" y="1031396"/>
                  <a:pt x="1286140" y="1026691"/>
                </a:cubicBezTo>
                <a:cubicBezTo>
                  <a:pt x="961592" y="1021986"/>
                  <a:pt x="584921" y="1074706"/>
                  <a:pt x="0" y="1026691"/>
                </a:cubicBezTo>
                <a:cubicBezTo>
                  <a:pt x="-5542" y="836385"/>
                  <a:pt x="20000" y="737224"/>
                  <a:pt x="0" y="503079"/>
                </a:cubicBezTo>
                <a:cubicBezTo>
                  <a:pt x="-20000" y="268934"/>
                  <a:pt x="-844" y="223719"/>
                  <a:pt x="0" y="0"/>
                </a:cubicBez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 1: 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</a:t>
            </a:r>
            <a:r>
              <a:rPr lang="en-US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different preprocessing techniques 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contribute to the classification problem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 2: 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</a:t>
            </a:r>
            <a:r>
              <a:rPr lang="en-US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band variable 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more important to the land cover classification problem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 3: 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is </a:t>
            </a:r>
            <a:r>
              <a:rPr lang="en-US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different architectures 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 differently from each other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7264271" y="1557054"/>
            <a:ext cx="2302874" cy="45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Preprocessing</a:t>
            </a:r>
            <a:endParaRPr sz="4000" dirty="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7092453" y="2295948"/>
            <a:ext cx="2713777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lang="en-US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PCA: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 reduction </a:t>
            </a:r>
            <a:endParaRPr dirty="0"/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lang="en-US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Pair plot: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redundant feature</a:t>
            </a:r>
            <a:endParaRPr dirty="0"/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lang="en-US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Feature scaling: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normalize feature</a:t>
            </a:r>
            <a:endParaRPr dirty="0"/>
          </a:p>
        </p:txBody>
      </p:sp>
      <p:sp>
        <p:nvSpPr>
          <p:cNvPr id="166" name="Google Shape;166;p5"/>
          <p:cNvSpPr/>
          <p:nvPr/>
        </p:nvSpPr>
        <p:spPr>
          <a:xfrm rot="10800000">
            <a:off x="9859261" y="2855962"/>
            <a:ext cx="308113" cy="238539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42" y="1235126"/>
            <a:ext cx="6698751" cy="320593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/>
          <p:nvPr/>
        </p:nvSpPr>
        <p:spPr>
          <a:xfrm>
            <a:off x="560287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Data &amp; Preprocessing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4">
            <a:alphaModFix/>
          </a:blip>
          <a:srcRect t="15065" r="27525"/>
          <a:stretch/>
        </p:blipFill>
        <p:spPr>
          <a:xfrm>
            <a:off x="560287" y="4631635"/>
            <a:ext cx="5665305" cy="208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 txBox="1"/>
          <p:nvPr/>
        </p:nvSpPr>
        <p:spPr>
          <a:xfrm>
            <a:off x="7157635" y="4763025"/>
            <a:ext cx="3877955" cy="156966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Text…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7058243" y="4298154"/>
            <a:ext cx="3662387" cy="46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Findings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/>
        </p:nvSpPr>
        <p:spPr>
          <a:xfrm>
            <a:off x="6197599" y="5730742"/>
            <a:ext cx="5135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Reference...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6197599" y="2192691"/>
            <a:ext cx="5135975" cy="1295868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Waiting to write…..</a:t>
            </a:r>
            <a:endParaRPr/>
          </a:p>
          <a:p>
            <a:pPr marL="2857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Waiting to write </a:t>
            </a:r>
            <a:r>
              <a:rPr lang="en-US" sz="18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…..</a:t>
            </a:r>
            <a:endParaRPr sz="1800" b="0" i="0" u="none" strike="noStrike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759068" y="1610050"/>
            <a:ext cx="38526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759068" y="2544875"/>
            <a:ext cx="4402212" cy="46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Waiting to write …..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6096000" y="1610050"/>
            <a:ext cx="38526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Parameters</a:t>
            </a:r>
            <a:endParaRPr/>
          </a:p>
        </p:txBody>
      </p:sp>
      <p:sp>
        <p:nvSpPr>
          <p:cNvPr id="185" name="Google Shape;185;p7"/>
          <p:cNvSpPr/>
          <p:nvPr/>
        </p:nvSpPr>
        <p:spPr>
          <a:xfrm>
            <a:off x="759068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Algorithm I: LR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560287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Algorithm I: LR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695962" y="5911602"/>
            <a:ext cx="67477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Figure 1: ….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6467063" y="5407396"/>
            <a:ext cx="3812700" cy="4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Text…</a:t>
            </a:r>
            <a:endParaRPr/>
          </a:p>
        </p:txBody>
      </p:sp>
      <p:sp>
        <p:nvSpPr>
          <p:cNvPr id="194" name="Google Shape;194;p8"/>
          <p:cNvSpPr txBox="1"/>
          <p:nvPr/>
        </p:nvSpPr>
        <p:spPr>
          <a:xfrm>
            <a:off x="6467063" y="5073983"/>
            <a:ext cx="22263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695962" y="1326370"/>
            <a:ext cx="5535258" cy="458523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6579703" y="1326371"/>
            <a:ext cx="4916335" cy="332930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8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790" y="1377970"/>
            <a:ext cx="4418765" cy="318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 descr="A picture containing calenda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3073" b="3544"/>
          <a:stretch/>
        </p:blipFill>
        <p:spPr>
          <a:xfrm>
            <a:off x="1015876" y="1452349"/>
            <a:ext cx="4822766" cy="433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/>
          <p:nvPr/>
        </p:nvSpPr>
        <p:spPr>
          <a:xfrm>
            <a:off x="6197599" y="5730742"/>
            <a:ext cx="5135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Reference...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6197599" y="2192691"/>
            <a:ext cx="5135975" cy="1295868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Waiting to write…..</a:t>
            </a:r>
            <a:endParaRPr/>
          </a:p>
          <a:p>
            <a:pPr marL="2857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Waiting to write </a:t>
            </a:r>
            <a:r>
              <a:rPr lang="en-US" sz="18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…..</a:t>
            </a:r>
            <a:endParaRPr sz="1800" b="0" i="0" u="none" strike="noStrike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759068" y="1610050"/>
            <a:ext cx="38526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</a:t>
            </a: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759068" y="2544875"/>
            <a:ext cx="4402212" cy="46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Waiting to write …..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6096000" y="1610050"/>
            <a:ext cx="38526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Parameters</a:t>
            </a:r>
            <a:endParaRPr/>
          </a:p>
        </p:txBody>
      </p:sp>
      <p:sp>
        <p:nvSpPr>
          <p:cNvPr id="208" name="Google Shape;208;p9"/>
          <p:cNvSpPr/>
          <p:nvPr/>
        </p:nvSpPr>
        <p:spPr>
          <a:xfrm>
            <a:off x="560287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Algorithm II: SVM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</Words>
  <Application>Microsoft Office PowerPoint</Application>
  <PresentationFormat>Widescreen</PresentationFormat>
  <Paragraphs>166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Noto Sans Symbols</vt:lpstr>
      <vt:lpstr>Arial</vt:lpstr>
      <vt:lpstr>Calibri</vt:lpstr>
      <vt:lpstr>Avenir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Qiao Hu</dc:creator>
  <cp:lastModifiedBy>Beichen Zhang</cp:lastModifiedBy>
  <cp:revision>1</cp:revision>
  <dcterms:created xsi:type="dcterms:W3CDTF">2018-01-26T16:11:52Z</dcterms:created>
  <dcterms:modified xsi:type="dcterms:W3CDTF">2020-10-26T15:48:46Z</dcterms:modified>
</cp:coreProperties>
</file>